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4"/>
    <p:sldMasterId id="2147483660" r:id="rId5"/>
  </p:sldMasterIdLst>
  <p:notesMasterIdLst>
    <p:notesMasterId r:id="rId19"/>
  </p:notesMasterIdLst>
  <p:sldIdLst>
    <p:sldId id="257" r:id="rId6"/>
    <p:sldId id="479" r:id="rId7"/>
    <p:sldId id="492" r:id="rId8"/>
    <p:sldId id="493" r:id="rId9"/>
    <p:sldId id="494" r:id="rId10"/>
    <p:sldId id="495" r:id="rId11"/>
    <p:sldId id="496" r:id="rId12"/>
    <p:sldId id="498" r:id="rId13"/>
    <p:sldId id="499" r:id="rId14"/>
    <p:sldId id="502" r:id="rId15"/>
    <p:sldId id="491" r:id="rId16"/>
    <p:sldId id="504" r:id="rId17"/>
    <p:sldId id="50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ien Ma" initials="HM" lastIdx="8" clrIdx="0">
    <p:extLst>
      <p:ext uri="{19B8F6BF-5375-455C-9EA6-DF929625EA0E}">
        <p15:presenceInfo xmlns:p15="http://schemas.microsoft.com/office/powerpoint/2012/main" userId="S::h39ma@uwaterloo.ca::4aa6ba6b-28b9-4551-b5e5-d7c03b19eb0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84959" autoAdjust="0"/>
  </p:normalViewPr>
  <p:slideViewPr>
    <p:cSldViewPr snapToGrid="0">
      <p:cViewPr varScale="1">
        <p:scale>
          <a:sx n="131" d="100"/>
          <a:sy n="131" d="100"/>
        </p:scale>
        <p:origin x="139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8B604F-A3C5-3447-9B34-F7D420116D7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851ECD-071B-1E43-B543-F4B8610EE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55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51ECD-071B-1E43-B543-F4B8610EE7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61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51ECD-071B-1E43-B543-F4B8610EE7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579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51ECD-071B-1E43-B543-F4B8610EE7A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752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51ECD-071B-1E43-B543-F4B8610EE7A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369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51ECD-071B-1E43-B543-F4B8610EE7A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67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30DF486-3438-A340-9F75-BB86BE289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" y="5598000"/>
            <a:ext cx="4567498" cy="126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4B742F7-0227-754C-A204-9FB6E00B7B13}" type="datetime1">
              <a:rPr lang="en-CA" smtClean="0"/>
              <a:t>2023-03-17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1" y="198582"/>
            <a:ext cx="3082197" cy="1985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 userDrawn="1"/>
        </p:nvSpPr>
        <p:spPr>
          <a:xfrm>
            <a:off x="3050818" y="198582"/>
            <a:ext cx="3047061" cy="19858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 userDrawn="1"/>
        </p:nvSpPr>
        <p:spPr>
          <a:xfrm>
            <a:off x="6097879" y="198582"/>
            <a:ext cx="3047061" cy="1985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 userDrawn="1"/>
        </p:nvSpPr>
        <p:spPr>
          <a:xfrm>
            <a:off x="9144939" y="198582"/>
            <a:ext cx="3047061" cy="19858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 userDrawn="1"/>
        </p:nvSpPr>
        <p:spPr>
          <a:xfrm>
            <a:off x="0" y="0"/>
            <a:ext cx="12191999" cy="1985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569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1" y="1396192"/>
            <a:ext cx="5542713" cy="670270"/>
          </a:xfrm>
        </p:spPr>
        <p:txBody>
          <a:bodyPr anchor="b">
            <a:noAutofit/>
          </a:bodyPr>
          <a:lstStyle>
            <a:lvl1pPr marL="0" indent="0">
              <a:buNone/>
              <a:defRPr sz="2800" b="1" baseline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881" y="2184400"/>
            <a:ext cx="5542713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6154" y="1396192"/>
            <a:ext cx="5593458" cy="670270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6154" y="2184400"/>
            <a:ext cx="5593458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6D05-E0AE-2243-BFAC-23D2826616DE}" type="datetime1">
              <a:rPr lang="en-CA" smtClean="0"/>
              <a:t>2023-03-17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4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1BD75-567E-E546-8563-D9C05F5E4A8F}" type="datetime1">
              <a:rPr lang="en-CA" smtClean="0"/>
              <a:t>2023-03-17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85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200C-BD3D-E64D-9D3A-1E705A62E9B4}" type="datetime1">
              <a:rPr lang="en-CA" smtClean="0"/>
              <a:t>2023-03-17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299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NoBkg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BE4D-2138-8546-A677-AAE13F5572E1}" type="datetime1">
              <a:rPr lang="en-CA" smtClean="0"/>
              <a:t>2023-03-17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387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30071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87614" y="6335309"/>
            <a:ext cx="1181114" cy="250337"/>
          </a:xfrm>
        </p:spPr>
        <p:txBody>
          <a:bodyPr/>
          <a:lstStyle/>
          <a:p>
            <a:fld id="{02E84A03-99A2-264C-8BB4-A39FFB6AB042}" type="datetime1">
              <a:rPr lang="en-CA" smtClean="0"/>
              <a:t>2023-03-17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393007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393007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60400" y="2420360"/>
            <a:ext cx="10871200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393007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56282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 with Pho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350285" y="495661"/>
            <a:ext cx="5440648" cy="575736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4362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92947" y="6335309"/>
            <a:ext cx="1181114" cy="250337"/>
          </a:xfrm>
        </p:spPr>
        <p:txBody>
          <a:bodyPr/>
          <a:lstStyle/>
          <a:p>
            <a:fld id="{C8A8D445-B60B-B240-924F-AAD2FDC3AC35}" type="datetime1">
              <a:rPr lang="en-CA" smtClean="0"/>
              <a:t>2023-03-17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3887245" cy="250337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479637" y="6335309"/>
            <a:ext cx="1016000" cy="250337"/>
          </a:xfrm>
        </p:spPr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544943" y="2409026"/>
            <a:ext cx="4950694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85436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5436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85436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708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err="1"/>
              <a:t>Subheader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/>
          <a:p>
            <a:fld id="{9B03E23F-3279-3B4E-ACAF-B39872BF590A}" type="datetime1">
              <a:rPr lang="en-CA" smtClean="0"/>
              <a:t>2023-03-17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69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err="1"/>
              <a:t>Subheader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02D20-2405-7A45-A4F6-0834D7A8E682}" type="datetime1">
              <a:rPr lang="en-CA" smtClean="0"/>
              <a:t>2023-03-17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147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err="1"/>
              <a:t>Subheader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3030E5-4C9D-4E4B-8697-2753498B975A}" type="datetime1">
              <a:rPr lang="en-CA" smtClean="0"/>
              <a:t>2023-03-17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1542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7225" y="4581236"/>
            <a:ext cx="10877550" cy="1597891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 cap="all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/>
              <a:t>click to edit master closing slide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8631-97B7-2846-99A0-0B72BA0DFA3A}" type="datetime1">
              <a:rPr lang="en-CA" smtClean="0"/>
              <a:t>2023-03-17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7" name="Rectangle 16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8F22C7D-C1E2-3043-B369-F9AA670BFC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27" y="1207407"/>
            <a:ext cx="6096144" cy="40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464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0AD817D-2F3A-CB4A-9AA2-C17F6DB1481B}" type="datetime1">
              <a:rPr lang="en-CA" smtClean="0"/>
              <a:t>2023-03-17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9" name="Rectangle 18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BBE1A07C-8552-0542-9BF7-2A61006340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" y="5598000"/>
            <a:ext cx="45674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692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E7DB0DE-C1CD-E146-97D4-DF8F857492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9" b="18119"/>
          <a:stretch/>
        </p:blipFill>
        <p:spPr>
          <a:xfrm>
            <a:off x="0" y="405114"/>
            <a:ext cx="12192000" cy="6452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3425" y="4682836"/>
            <a:ext cx="10725150" cy="1559782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>
                <a:solidFill>
                  <a:schemeClr val="bg1">
                    <a:alpha val="81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/>
              <a:t>CLICK TO EDIT MASTER CLOSING SLIDE OPTION 2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BF923-458D-E74B-A849-71AD3BEDEF57}" type="datetime1">
              <a:rPr lang="en-CA" smtClean="0"/>
              <a:t>2023-03-17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12827E-EAC5-3946-AC23-03E04566DD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28" y="1322335"/>
            <a:ext cx="6096144" cy="40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9185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B0C9-B47E-4B33-A656-C78D1805DA95}" type="datetime1">
              <a:rPr lang="en-US" smtClean="0">
                <a:solidFill>
                  <a:srgbClr val="000000"/>
                </a:solidFill>
              </a:rPr>
              <a:pPr/>
              <a:t>3/17/2023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000000"/>
                </a:solidFill>
              </a:rPr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>
                <a:solidFill>
                  <a:srgbClr val="000000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576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7842B6A-813C-FA45-B88D-CE413A77FF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" y="5598000"/>
            <a:ext cx="4567499" cy="126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34AB3E57-0D10-5440-9DB9-B78C4F37C40F}" type="datetime1">
              <a:rPr lang="en-CA" smtClean="0"/>
              <a:t>2023-03-17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29786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ack 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9202B77B-D9E4-ED4C-BC5F-D414FA615E33}" type="datetime1">
              <a:rPr lang="en-CA" smtClean="0"/>
              <a:t>2023-03-17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9" name="Rectangle 18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0F173A6-3ACA-4942-AF2C-D0B120EE61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" y="5598000"/>
            <a:ext cx="4567499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13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6DA8-BF53-EF44-972B-B5BB7BA5240D}" type="datetime1">
              <a:rPr lang="en-CA" smtClean="0"/>
              <a:t>2023-03-17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28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407696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MENU ITEM 1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8908224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MENU ITEM 2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0408752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MENU ITEM 3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D35B724-2103-D646-8965-5FCF14D7FF87}" type="datetime1">
              <a:rPr lang="en-CA" smtClean="0"/>
              <a:t>2023-03-17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061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2" y="1709738"/>
            <a:ext cx="9399507" cy="2852737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SECTION 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4589463"/>
            <a:ext cx="9399507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4A6B-D8C5-E84F-8BCB-E214D212F510}" type="datetime1">
              <a:rPr lang="en-CA" smtClean="0"/>
              <a:t>2023-03-17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45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_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4864933-A34D-514B-901B-F18D0E2575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17" y="992541"/>
            <a:ext cx="10209902" cy="28165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60521" y="3727927"/>
            <a:ext cx="8770620" cy="1212056"/>
          </a:xfrm>
        </p:spPr>
        <p:txBody>
          <a:bodyPr anchor="b">
            <a:noAutofit/>
          </a:bodyPr>
          <a:lstStyle>
            <a:lvl1pPr algn="l">
              <a:defRPr sz="40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SECTION TITLE SLIDE OPTION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60521" y="4947813"/>
            <a:ext cx="8770620" cy="666549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80E1D-F539-9F48-ADE9-D4909A5B5B4D}" type="datetime1">
              <a:rPr lang="en-CA" smtClean="0"/>
              <a:t>2023-03-17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35930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9882" y="1413164"/>
            <a:ext cx="5586855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992" y="1413164"/>
            <a:ext cx="5658620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00940-C45A-1242-A30B-8055EBB248B6}" type="datetime1">
              <a:rPr lang="en-CA" smtClean="0"/>
              <a:t>2023-03-17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053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D18FC7-EB3D-A142-853C-7A6BC4BDE92C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902" y="5990481"/>
            <a:ext cx="3262499" cy="900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883" y="434108"/>
            <a:ext cx="11569729" cy="895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1413163"/>
            <a:ext cx="11569729" cy="459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38014" y="6335309"/>
            <a:ext cx="1181114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16C21CAE-C741-3340-9643-95B11A7DBBF8}" type="datetime1">
              <a:rPr lang="en-CA" smtClean="0"/>
              <a:t>2023-03-17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882" y="6335309"/>
            <a:ext cx="5226517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8000" y="6335309"/>
            <a:ext cx="1016000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1365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82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0" kern="1200" spc="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925" indent="-288925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D18FC7-EB3D-A142-853C-7A6BC4BDE92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902" y="5990481"/>
            <a:ext cx="3262499" cy="900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883" y="434108"/>
            <a:ext cx="11569729" cy="895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1413163"/>
            <a:ext cx="11569729" cy="459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38014" y="6335309"/>
            <a:ext cx="1181114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FDFC970-B950-4395-A833-47227D4A68CA}" type="datetime1">
              <a:rPr lang="en-US" smtClean="0">
                <a:solidFill>
                  <a:srgbClr val="000000"/>
                </a:solidFill>
              </a:rPr>
              <a:pPr/>
              <a:t>3/17/2023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882" y="6335309"/>
            <a:ext cx="5226517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8000" y="6335309"/>
            <a:ext cx="1016000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278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0" kern="1200" spc="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925" indent="-288925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D15B9-23D9-1D42-B0FD-3989C622AA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997" y="2326232"/>
            <a:ext cx="9556432" cy="1436219"/>
          </a:xfrm>
        </p:spPr>
        <p:txBody>
          <a:bodyPr/>
          <a:lstStyle/>
          <a:p>
            <a:r>
              <a:rPr lang="en-US" sz="4000" dirty="0"/>
              <a:t>Automatic Filter Network Generation And Extraction Tool (beta v0.1)</a:t>
            </a:r>
            <a:endParaRPr lang="en-US" sz="13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EB7DEF-8E82-9D4E-AF82-5DE4D90F6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CC511D-4E9B-C64B-9393-ECCDDB6A4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Verdana"/>
                <a:ea typeface="Verdana"/>
              </a:rPr>
              <a:t>2023-03-17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C570E5-D9CE-4BF9-AE51-BC07B1B88362}"/>
              </a:ext>
            </a:extLst>
          </p:cNvPr>
          <p:cNvSpPr txBox="1"/>
          <p:nvPr/>
        </p:nvSpPr>
        <p:spPr>
          <a:xfrm>
            <a:off x="1250900" y="3909984"/>
            <a:ext cx="17775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Yuxuan Chen</a:t>
            </a:r>
            <a:endParaRPr lang="en-CA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16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C4E59-BA39-C878-EF28-67399B058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Automatic Filter Network Generation And Extraction Tool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40425-D347-A554-CCC5-15EE647D0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 algorithm and simple user interface</a:t>
            </a:r>
          </a:p>
          <a:p>
            <a:r>
              <a:rPr lang="en-US" dirty="0"/>
              <a:t>Automatically generate filter polynomials and extract network components</a:t>
            </a:r>
          </a:p>
          <a:p>
            <a:r>
              <a:rPr lang="en-US" dirty="0"/>
              <a:t>Work for any filter order N, RL and any positions of transmission zeros</a:t>
            </a:r>
          </a:p>
          <a:p>
            <a:r>
              <a:rPr lang="en-US" dirty="0"/>
              <a:t>User selectable coupling connections and FIR components in network synthesis</a:t>
            </a:r>
          </a:p>
          <a:p>
            <a:r>
              <a:rPr lang="en-US" dirty="0"/>
              <a:t>Multiple polynomial solvers and option for forcing end cross coupling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Network synthesis results verification</a:t>
            </a:r>
          </a:p>
          <a:p>
            <a:r>
              <a:rPr lang="en-CA" dirty="0">
                <a:solidFill>
                  <a:schemeClr val="bg1">
                    <a:lumMod val="65000"/>
                  </a:schemeClr>
                </a:solidFill>
              </a:rPr>
              <a:t>Automatically find valid network coupling connection</a:t>
            </a:r>
          </a:p>
          <a:p>
            <a:r>
              <a:rPr lang="en-CA" dirty="0">
                <a:solidFill>
                  <a:schemeClr val="bg1">
                    <a:lumMod val="65000"/>
                  </a:schemeClr>
                </a:solidFill>
              </a:rPr>
              <a:t>M matrix similarity transformation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E6E1B-3D86-3DE2-2BAB-4FE6B4248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3FAF381C-584E-D9DD-6115-A4FBDAB48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sz="1000" dirty="0"/>
              <a:t>Automatic Filter Network Generation And Extraction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389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D15B9-23D9-1D42-B0FD-3989C622AA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9570" y="3046157"/>
            <a:ext cx="9612860" cy="765685"/>
          </a:xfrm>
        </p:spPr>
        <p:txBody>
          <a:bodyPr/>
          <a:lstStyle/>
          <a:p>
            <a:pPr algn="ctr"/>
            <a:r>
              <a:rPr lang="en-US" sz="4000" dirty="0"/>
              <a:t>Demo</a:t>
            </a:r>
            <a:endParaRPr lang="en-US" sz="13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EB7DEF-8E82-9D4E-AF82-5DE4D90F6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AD378F45-9878-BB05-8947-D38CBF55F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/>
          <a:p>
            <a:r>
              <a:rPr lang="en-US" dirty="0">
                <a:latin typeface="Verdana"/>
                <a:ea typeface="Verdana"/>
              </a:rPr>
              <a:t>2023-03-17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656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C4E59-BA39-C878-EF28-67399B058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Current version problems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40425-D347-A554-CCC5-15EE647D0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structure and algorithms can be optimized</a:t>
            </a:r>
          </a:p>
          <a:p>
            <a:r>
              <a:rPr lang="en-US" dirty="0"/>
              <a:t>Odd filter order N is not supported</a:t>
            </a:r>
          </a:p>
          <a:p>
            <a:r>
              <a:rPr lang="en-US" dirty="0"/>
              <a:t>Asymmetric transmission zeros are not recommended</a:t>
            </a:r>
          </a:p>
          <a:p>
            <a:r>
              <a:rPr lang="en-US" dirty="0"/>
              <a:t>E(s) calculation algorithm needs to be more robust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E6E1B-3D86-3DE2-2BAB-4FE6B4248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104029FC-BF7E-FB36-8FB5-EA901242E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sz="1000" dirty="0"/>
              <a:t>Automatic Filter Network Generation And Extraction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470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D15B9-23D9-1D42-B0FD-3989C622AA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9570" y="3046157"/>
            <a:ext cx="9612860" cy="765685"/>
          </a:xfrm>
        </p:spPr>
        <p:txBody>
          <a:bodyPr/>
          <a:lstStyle/>
          <a:p>
            <a:pPr algn="ctr"/>
            <a:r>
              <a:rPr lang="en-US" sz="4000" dirty="0"/>
              <a:t>Thank you</a:t>
            </a:r>
            <a:endParaRPr lang="en-US" sz="13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EB7DEF-8E82-9D4E-AF82-5DE4D90F6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C5D0453-0D3A-7F39-E87B-9566348C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/>
          <a:p>
            <a:r>
              <a:rPr lang="en-US" dirty="0">
                <a:latin typeface="Verdana"/>
                <a:ea typeface="Verdana"/>
              </a:rPr>
              <a:t>2023-03-17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304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5CC4E2-47BA-B68B-9FF0-07C8C64F3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CA47FC30-F845-AAE5-D6DD-4B5B24C9F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sz="1000" dirty="0"/>
              <a:t>Automatic Filter Network Generation And Extraction Tool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DA6900-9E92-D94E-1DB5-61017A6455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67"/>
          <a:stretch/>
        </p:blipFill>
        <p:spPr>
          <a:xfrm>
            <a:off x="716979" y="1245295"/>
            <a:ext cx="8096541" cy="49875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DAE17D-4656-19AD-1B35-C4DC96582C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65"/>
          <a:stretch/>
        </p:blipFill>
        <p:spPr>
          <a:xfrm>
            <a:off x="9217152" y="2305116"/>
            <a:ext cx="2257869" cy="254486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0013884-32BC-8FD7-D1DC-5C79B721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 dirty="0"/>
              <a:t>Background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05281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E8E1A-061D-766A-F87E-0613C92EB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 of solving filter polynomials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A4D13-24FF-E626-0490-8321A24C7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P(s) from the positions of transmission zeros.</a:t>
            </a:r>
          </a:p>
          <a:p>
            <a:r>
              <a:rPr lang="en-US" dirty="0"/>
              <a:t>Solve F(s) numerically or iteratively from P(s).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Solve </a:t>
            </a:r>
            <a:r>
              <a:rPr lang="el-GR" dirty="0"/>
              <a:t>ε</a:t>
            </a:r>
            <a:r>
              <a:rPr lang="en-US" dirty="0"/>
              <a:t> and E(s) from: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477563-8EE3-A28E-4713-32B7888D8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07B155F-B7C4-067D-1292-DCE486AE60B7}"/>
              </a:ext>
            </a:extLst>
          </p:cNvPr>
          <p:cNvGrpSpPr/>
          <p:nvPr/>
        </p:nvGrpSpPr>
        <p:grpSpPr>
          <a:xfrm>
            <a:off x="2261126" y="2533379"/>
            <a:ext cx="8685747" cy="1055581"/>
            <a:chOff x="2389467" y="2555324"/>
            <a:chExt cx="8685747" cy="105558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99C91B2-CE5D-1467-F951-02035978D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89467" y="2555324"/>
              <a:ext cx="3769931" cy="105558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F3DE6C4-25D4-7F91-E6B6-0683C9CA6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62023" y="2773952"/>
              <a:ext cx="2108978" cy="70801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4F83B14-54F1-B740-A4D0-1DD881B5A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71137" y="2897957"/>
              <a:ext cx="2204077" cy="473742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8E5EBB80-2E7B-774C-430E-91618805F8B3}"/>
              </a:ext>
            </a:extLst>
          </p:cNvPr>
          <p:cNvSpPr txBox="1"/>
          <p:nvPr/>
        </p:nvSpPr>
        <p:spPr>
          <a:xfrm>
            <a:off x="648025" y="2867402"/>
            <a:ext cx="16562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Numerical:</a:t>
            </a:r>
            <a:endParaRPr lang="en-CA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9AB1B9A-107A-79F7-BD31-35FBEDDA26D6}"/>
              </a:ext>
            </a:extLst>
          </p:cNvPr>
          <p:cNvGrpSpPr/>
          <p:nvPr/>
        </p:nvGrpSpPr>
        <p:grpSpPr>
          <a:xfrm>
            <a:off x="1605097" y="4486096"/>
            <a:ext cx="8555282" cy="977273"/>
            <a:chOff x="1151555" y="4513803"/>
            <a:chExt cx="8555282" cy="97727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BC249C1-CD5E-4C7C-5560-46E0B577DF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51555" y="4521118"/>
              <a:ext cx="4026138" cy="96995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73B7BF08-FDEF-FBDF-FFAC-37F98D9F8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23737" y="4513803"/>
              <a:ext cx="3983100" cy="969958"/>
            </a:xfrm>
            <a:prstGeom prst="rect">
              <a:avLst/>
            </a:prstGeom>
          </p:spPr>
        </p:pic>
      </p:grpSp>
      <p:sp>
        <p:nvSpPr>
          <p:cNvPr id="20" name="Footer Placeholder 3">
            <a:extLst>
              <a:ext uri="{FF2B5EF4-FFF2-40B4-BE49-F238E27FC236}">
                <a16:creationId xmlns:a16="http://schemas.microsoft.com/office/drawing/2014/main" id="{F0E93089-3D3C-C3C3-E211-467B59C2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sz="1000" dirty="0"/>
              <a:t>Automatic Filter Network Generation And Extraction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415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34CBA-E20B-F211-FB53-D07A06AA8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Network Synthesis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8C6BD5-FE46-7076-5D55-1B86EA4BD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D12FB3-66E8-5040-54FA-90929B5A0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324" y="1638605"/>
            <a:ext cx="10231472" cy="4301337"/>
          </a:xfrm>
          <a:prstGeom prst="rect">
            <a:avLst/>
          </a:prstGeom>
        </p:spPr>
      </p:pic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B15F0EC8-1305-7646-BD00-CE3C44E31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sz="1000" dirty="0"/>
              <a:t>Automatic Filter Network Generation And Extraction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502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9C75C-3A1C-8636-4202-2D9704A79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Extraction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5AF5E5-F5D9-759B-5FD3-6015F633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52897D-7925-6DA2-A198-212728258F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19" r="5210"/>
          <a:stretch/>
        </p:blipFill>
        <p:spPr>
          <a:xfrm>
            <a:off x="920036" y="1883759"/>
            <a:ext cx="2870212" cy="39384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B27FBA-9395-A828-73F4-01F7C7B50D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23" r="49720"/>
          <a:stretch/>
        </p:blipFill>
        <p:spPr>
          <a:xfrm>
            <a:off x="4411658" y="1675589"/>
            <a:ext cx="3148692" cy="3938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B461CA-250E-54B6-46AA-1B44F47EA5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28"/>
          <a:stretch/>
        </p:blipFill>
        <p:spPr>
          <a:xfrm>
            <a:off x="8318806" y="1759343"/>
            <a:ext cx="3216925" cy="3770980"/>
          </a:xfrm>
          <a:prstGeom prst="rect">
            <a:avLst/>
          </a:prstGeom>
        </p:spPr>
      </p:pic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5CA5A20F-6F82-2C15-91A4-3C982AF2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sz="1000" dirty="0"/>
              <a:t>Automatic Filter Network Generation And Extraction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636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C7591-3D72-B68F-F212-72DF90A95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Extraction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1C009E-B152-538A-859F-ED92E2057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15AE5E-583F-3BAB-1D77-337551AAC6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671" y="1939636"/>
            <a:ext cx="7074657" cy="3644986"/>
          </a:xfrm>
          <a:prstGeom prst="rect">
            <a:avLst/>
          </a:prstGeom>
        </p:spPr>
      </p:pic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B9BC3307-1EEA-B1F9-0EE7-5B58B2A50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sz="1000" dirty="0"/>
              <a:t>Automatic Filter Network Generation And Extraction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403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195F5-3A4C-0324-BFCD-B6F06C6DB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Coupling Matrix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786145-7DE6-382C-956C-7E5B38E4A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A03040-56C1-1FA0-699E-C754F1BF3D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46" b="10012"/>
          <a:stretch/>
        </p:blipFill>
        <p:spPr>
          <a:xfrm>
            <a:off x="1752220" y="1153339"/>
            <a:ext cx="8687560" cy="5028284"/>
          </a:xfrm>
          <a:prstGeom prst="rect">
            <a:avLst/>
          </a:prstGeom>
        </p:spPr>
      </p:pic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5E5BEA40-1446-4819-9E2F-2B36FA5EF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sz="1000" dirty="0"/>
              <a:t>Automatic Filter Network Generation And Extraction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507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34CBA-E20B-F211-FB53-D07A06AA8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Network Synthesis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8C6BD5-FE46-7076-5D55-1B86EA4BD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D12FB3-66E8-5040-54FA-90929B5A0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324" y="1638605"/>
            <a:ext cx="10231472" cy="4301337"/>
          </a:xfrm>
          <a:prstGeom prst="rect">
            <a:avLst/>
          </a:prstGeom>
        </p:spPr>
      </p:pic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99965FF-8361-FDD1-D22B-EC45FBECE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sz="1000" dirty="0"/>
              <a:t>Automatic Filter Network Generation And Extraction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399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C4E59-BA39-C878-EF28-67399B058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Automatic Filter Network Generation And Extraction Tool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40425-D347-A554-CCC5-15EE647D0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 algorithm and simple user interface</a:t>
            </a:r>
          </a:p>
          <a:p>
            <a:r>
              <a:rPr lang="en-US" dirty="0"/>
              <a:t>Automatically generate filter polynomials and extract network components</a:t>
            </a:r>
          </a:p>
          <a:p>
            <a:r>
              <a:rPr lang="en-US" dirty="0"/>
              <a:t>Work for any filter order N, RL and any positions of transmission zeros</a:t>
            </a:r>
          </a:p>
          <a:p>
            <a:r>
              <a:rPr lang="en-US" dirty="0"/>
              <a:t>User selectable coupling connections and FIR components in network synthesis</a:t>
            </a:r>
          </a:p>
          <a:p>
            <a:r>
              <a:rPr lang="en-US" dirty="0"/>
              <a:t>Multiple polynomial solvers and option for forcing end cross coupling</a:t>
            </a:r>
          </a:p>
          <a:p>
            <a:r>
              <a:rPr lang="en-US" dirty="0"/>
              <a:t>Network synthesis results verification</a:t>
            </a:r>
          </a:p>
          <a:p>
            <a:r>
              <a:rPr lang="en-CA" dirty="0"/>
              <a:t>Automatically find valid network coupling connection</a:t>
            </a:r>
          </a:p>
          <a:p>
            <a:r>
              <a:rPr lang="en-CA" dirty="0"/>
              <a:t>M matrix similarity transformation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E6E1B-3D86-3DE2-2BAB-4FE6B4248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A9B29857-9A73-88CE-9E29-AA7AF018E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sz="1000" dirty="0"/>
              <a:t>Automatic Filter Network Generation And Extraction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4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UofWaterloo_WhiteBkgrd">
  <a:themeElements>
    <a:clrScheme name="Custom 7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8000B3"/>
      </a:accent1>
      <a:accent2>
        <a:srgbClr val="0C0C0C"/>
      </a:accent2>
      <a:accent3>
        <a:srgbClr val="BD33DA"/>
      </a:accent3>
      <a:accent4>
        <a:srgbClr val="CFB3E6"/>
      </a:accent4>
      <a:accent5>
        <a:srgbClr val="57058A"/>
      </a:accent5>
      <a:accent6>
        <a:srgbClr val="F1F1F1"/>
      </a:accent6>
      <a:hlink>
        <a:srgbClr val="57058A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engineering_16x9" id="{13A97B2F-F17F-6849-9F82-B721B10E3869}" vid="{A4E74281-1FF5-2047-BC63-3BF2D22759F3}"/>
    </a:ext>
  </a:extLst>
</a:theme>
</file>

<file path=ppt/theme/theme2.xml><?xml version="1.0" encoding="utf-8"?>
<a:theme xmlns:a="http://schemas.openxmlformats.org/drawingml/2006/main" name="UofWaterloo_WhiteBkgrd">
  <a:themeElements>
    <a:clrScheme name="Custom 7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8000B3"/>
      </a:accent1>
      <a:accent2>
        <a:srgbClr val="0C0C0C"/>
      </a:accent2>
      <a:accent3>
        <a:srgbClr val="BD33DA"/>
      </a:accent3>
      <a:accent4>
        <a:srgbClr val="CFB3E6"/>
      </a:accent4>
      <a:accent5>
        <a:srgbClr val="57058A"/>
      </a:accent5>
      <a:accent6>
        <a:srgbClr val="F1F1F1"/>
      </a:accent6>
      <a:hlink>
        <a:srgbClr val="57058A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engineering_16x9" id="{13A97B2F-F17F-6849-9F82-B721B10E3869}" vid="{A4E74281-1FF5-2047-BC63-3BF2D22759F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E4A2BACE12A747B2DA55C5EC1FAFDE" ma:contentTypeVersion="2" ma:contentTypeDescription="Create a new document." ma:contentTypeScope="" ma:versionID="c524b0ddf370ff32b2bc58dfc160bada">
  <xsd:schema xmlns:xsd="http://www.w3.org/2001/XMLSchema" xmlns:xs="http://www.w3.org/2001/XMLSchema" xmlns:p="http://schemas.microsoft.com/office/2006/metadata/properties" xmlns:ns2="5c12949e-1247-4829-b416-ce87d1ccd76e" targetNamespace="http://schemas.microsoft.com/office/2006/metadata/properties" ma:root="true" ma:fieldsID="b21e7f3b310d4561aa15a9bb4055d326" ns2:_="">
    <xsd:import namespace="5c12949e-1247-4829-b416-ce87d1ccd76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12949e-1247-4829-b416-ce87d1ccd7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C80DF8-47EB-4D85-9C1E-1DE0A371A277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5c12949e-1247-4829-b416-ce87d1ccd76e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22D7DC69-EAE9-46A7-A223-5279C5A5422A}">
  <ds:schemaRefs>
    <ds:schemaRef ds:uri="5c12949e-1247-4829-b416-ce87d1ccd76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1EB949F-2EAE-4A0F-91B2-F482364FA50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77962</TotalTime>
  <Words>344</Words>
  <Application>Microsoft Office PowerPoint</Application>
  <PresentationFormat>Widescreen</PresentationFormat>
  <Paragraphs>71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Georgia</vt:lpstr>
      <vt:lpstr>Impact</vt:lpstr>
      <vt:lpstr>Verdana</vt:lpstr>
      <vt:lpstr>Wingdings</vt:lpstr>
      <vt:lpstr>UofWaterloo_WhiteBkgrd</vt:lpstr>
      <vt:lpstr>UofWaterloo_WhiteBkgrd</vt:lpstr>
      <vt:lpstr>Automatic Filter Network Generation And Extraction Tool (beta v0.1)</vt:lpstr>
      <vt:lpstr>Background</vt:lpstr>
      <vt:lpstr>Procedure of solving filter polynomials</vt:lpstr>
      <vt:lpstr>Filter Network Synthesis</vt:lpstr>
      <vt:lpstr>Network Extraction</vt:lpstr>
      <vt:lpstr>Network Extraction</vt:lpstr>
      <vt:lpstr>M Coupling Matrix</vt:lpstr>
      <vt:lpstr>Filter Network Synthesis</vt:lpstr>
      <vt:lpstr>Automatic Filter Network Generation And Extraction Tool</vt:lpstr>
      <vt:lpstr>Automatic Filter Network Generation And Extraction Tool</vt:lpstr>
      <vt:lpstr>Demo</vt:lpstr>
      <vt:lpstr>Current version problems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TRL Calibration</dc:title>
  <dc:creator>Yuxuan Chen</dc:creator>
  <cp:lastModifiedBy>Yuxnan Chen</cp:lastModifiedBy>
  <cp:revision>342</cp:revision>
  <dcterms:created xsi:type="dcterms:W3CDTF">2021-02-02T16:52:18Z</dcterms:created>
  <dcterms:modified xsi:type="dcterms:W3CDTF">2023-03-17T18:36:13Z</dcterms:modified>
</cp:coreProperties>
</file>

<file path=docProps/thumbnail.jpeg>
</file>